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46"/>
  </p:notesMasterIdLst>
  <p:sldIdLst>
    <p:sldId id="257" r:id="rId2"/>
    <p:sldId id="272" r:id="rId3"/>
    <p:sldId id="258" r:id="rId4"/>
    <p:sldId id="273" r:id="rId5"/>
    <p:sldId id="259" r:id="rId6"/>
    <p:sldId id="274" r:id="rId7"/>
    <p:sldId id="260" r:id="rId8"/>
    <p:sldId id="275" r:id="rId9"/>
    <p:sldId id="261" r:id="rId10"/>
    <p:sldId id="276" r:id="rId11"/>
    <p:sldId id="262" r:id="rId12"/>
    <p:sldId id="277" r:id="rId13"/>
    <p:sldId id="263" r:id="rId14"/>
    <p:sldId id="278" r:id="rId15"/>
    <p:sldId id="264" r:id="rId16"/>
    <p:sldId id="279" r:id="rId17"/>
    <p:sldId id="265" r:id="rId18"/>
    <p:sldId id="280" r:id="rId19"/>
    <p:sldId id="266" r:id="rId20"/>
    <p:sldId id="281" r:id="rId21"/>
    <p:sldId id="267" r:id="rId22"/>
    <p:sldId id="282" r:id="rId23"/>
    <p:sldId id="268" r:id="rId24"/>
    <p:sldId id="283" r:id="rId25"/>
    <p:sldId id="269" r:id="rId26"/>
    <p:sldId id="284" r:id="rId27"/>
    <p:sldId id="270" r:id="rId28"/>
    <p:sldId id="285" r:id="rId29"/>
    <p:sldId id="271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874" y="-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BCE3EF0-63E0-4FB9-9F0C-73FF2EA17ED9}" type="datetimeFigureOut">
              <a:rPr lang="tr-TR"/>
              <a:pPr>
                <a:defRPr/>
              </a:pPr>
              <a:t>17.06.2014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431AA60-54E5-4897-AF6B-23633C0FE6A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ayt Görüntüsü Yer Tutucus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 Yer Tutucusu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41987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58CC61-616E-4165-AC36-9CC65E6BEA40}" type="slidenum">
              <a:rPr lang="tr-T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tr-TR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ayt Görüntüsü Yer Tutucus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 Yer Tutucusu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tr-TR" smtClean="0"/>
          </a:p>
        </p:txBody>
      </p:sp>
      <p:sp>
        <p:nvSpPr>
          <p:cNvPr id="45059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8102021-5AB6-484B-BEE1-FA61D81CBDB2}" type="slidenum">
              <a:rPr lang="tr-T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tr-TR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6FAD-953A-4E26-A43D-0DD8252454E3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D3EDD-FD39-452B-8DC8-84E86501C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94A1D-AAE4-4B21-8E70-1BED3B70B6D2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962EB-A70A-4156-B096-B300A1F9CD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47264-ECF1-49FD-A949-61112F9D2059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FF6F4-FB62-4122-85FB-AB86BF7C7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3437F-740E-4D3B-825D-9C78E850FA00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D6D6F-26CB-42C0-A683-ABBAA3850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831A8-AC3F-433F-82DD-FB97EA241327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8BD2E-BD54-48E2-890D-607280F5F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1E390-8B4A-40AE-B3C7-56E96C9E5498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17E8-DA72-4012-95D3-4E5D60129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9E1BC-39F5-4F11-A343-130E97A9A64F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45724-77FF-4E71-BC52-A6850D7E9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8948F-1733-4561-ACEE-A90E50019317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02398-3BA5-4135-A71E-ED7F00A9B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4338D-24C1-48C3-BF7B-454553A20195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440D6-9461-4B58-AEFA-D38A9C844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42651-6670-44DD-A664-32160AB687D0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D731-A62A-4D3F-923B-D11C545D2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tr-TR" noProof="0" smtClean="0"/>
              <a:t>Resim eklemek için simgeyi tıklatın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95B0-AF13-4E1F-93B3-AE91B2BF536D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CE91-E061-44D6-8854-5A32866AC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başlık stili için tıklatın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502B3B-85B3-410D-BC84-8CEEB6B7B963}" type="datetimeFigureOut">
              <a:rPr lang="en-US"/>
              <a:pPr>
                <a:defRPr/>
              </a:pPr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751708-451F-4BD2-8F42-51A862AC1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60"/>
          <p:cNvGrpSpPr>
            <a:grpSpLocks/>
          </p:cNvGrpSpPr>
          <p:nvPr/>
        </p:nvGrpSpPr>
        <p:grpSpPr bwMode="auto">
          <a:xfrm>
            <a:off x="-33338" y="0"/>
            <a:ext cx="9177338" cy="6858000"/>
            <a:chOff x="-33595" y="0"/>
            <a:chExt cx="9177595" cy="6857999"/>
          </a:xfrm>
        </p:grpSpPr>
        <p:grpSp>
          <p:nvGrpSpPr>
            <p:cNvPr id="1032" name="Group 182"/>
            <p:cNvGrpSpPr>
              <a:grpSpLocks/>
            </p:cNvGrpSpPr>
            <p:nvPr/>
          </p:nvGrpSpPr>
          <p:grpSpPr bwMode="auto"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033" name="Group 189"/>
            <p:cNvGrpSpPr>
              <a:grpSpLocks/>
            </p:cNvGrpSpPr>
            <p:nvPr/>
          </p:nvGrpSpPr>
          <p:grpSpPr bwMode="auto"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  <p:grpSp>
          <p:nvGrpSpPr>
            <p:cNvPr id="1034" name="Group 200"/>
            <p:cNvGrpSpPr>
              <a:grpSpLocks/>
            </p:cNvGrpSpPr>
            <p:nvPr/>
          </p:nvGrpSpPr>
          <p:grpSpPr bwMode="auto"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cs typeface="+mn-cs"/>
                </a:endParaRPr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8" r:id="rId9"/>
    <p:sldLayoutId id="2147484066" r:id="rId10"/>
    <p:sldLayoutId id="2147484067" r:id="rId11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uact=8&amp;docid=siQvaB2aiEQJkM&amp;tbnid=FnWMYp-q7F7o4M:&amp;ved=0CAUQjRw&amp;url=http://bilgiuzayi.com/forum/index.php?topic=1135.0&amp;ei=R5-aU4f4FIvtPJbEgIAI&amp;bvm=bv.68911936,d.ZGU&amp;psig=AFQjCNFtl-UEzVIYgy1HCEfPdUfaIsbN9Q&amp;ust=1402728643487861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om/url?sa=i&amp;rct=j&amp;q=&amp;esrc=s&amp;frm=1&amp;source=images&amp;cd=&amp;cad=rja&amp;uact=8&amp;docid=siQvaB2aiEQJkM&amp;tbnid=_ThMLKN9IyswQM:&amp;ved=0CAUQjRw&amp;url=http://bilgiuzayi.com/forum/index.php?topic=1135.0&amp;ei=_d6ZU46EFtSh7AaHtYGgBw&amp;bvm=bv.68911936,d.ZGU&amp;psig=AFQjCNE0zqdjIfPNDRGfu__qtodJGDIfwQ&amp;ust=140267941612722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0825" y="0"/>
            <a:ext cx="6913563" cy="63817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2800" b="1" dirty="0" smtClean="0"/>
              <a:t>ABOUT TURKEY</a:t>
            </a:r>
            <a:endParaRPr lang="en-US" sz="2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765175"/>
            <a:ext cx="5041900" cy="5576888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5432425" y="692150"/>
            <a:ext cx="3705225" cy="5289550"/>
          </a:xfrm>
        </p:spPr>
        <p:txBody>
          <a:bodyPr rtlCol="0"/>
          <a:lstStyle/>
          <a:p>
            <a:pPr fontAlgn="auto">
              <a:buFont typeface="Arial" charset="0"/>
              <a:buChar char="•"/>
              <a:defRPr/>
            </a:pPr>
            <a:r>
              <a:rPr lang="tr-TR" sz="2000" b="1" dirty="0" err="1" smtClean="0">
                <a:latin typeface="Maiandra GD" panose="020E0502030308020204" pitchFamily="34" charset="0"/>
              </a:rPr>
              <a:t>Young</a:t>
            </a:r>
            <a:r>
              <a:rPr lang="tr-TR" sz="2000" b="1" dirty="0" smtClean="0">
                <a:latin typeface="Maiandra GD" panose="020E0502030308020204" pitchFamily="34" charset="0"/>
              </a:rPr>
              <a:t> </a:t>
            </a:r>
            <a:r>
              <a:rPr lang="tr-TR" sz="2000" b="1" dirty="0" err="1" smtClean="0">
                <a:latin typeface="Maiandra GD" panose="020E0502030308020204" pitchFamily="34" charset="0"/>
              </a:rPr>
              <a:t>Population</a:t>
            </a:r>
            <a:endParaRPr lang="tr-TR" sz="2000" b="1" dirty="0" smtClean="0">
              <a:latin typeface="Maiandra GD" panose="020E0502030308020204" pitchFamily="34" charset="0"/>
            </a:endParaRPr>
          </a:p>
          <a:p>
            <a:pPr fontAlgn="auto">
              <a:buFont typeface="Arial" charset="0"/>
              <a:buChar char="•"/>
              <a:defRPr/>
            </a:pPr>
            <a:r>
              <a:rPr lang="tr-TR" sz="2000" b="1" dirty="0" err="1" smtClean="0">
                <a:latin typeface="Maiandra GD" panose="020E0502030308020204" pitchFamily="34" charset="0"/>
              </a:rPr>
              <a:t>Economic</a:t>
            </a:r>
            <a:r>
              <a:rPr lang="tr-TR" sz="2000" b="1" dirty="0" smtClean="0">
                <a:latin typeface="Maiandra GD" panose="020E0502030308020204" pitchFamily="34" charset="0"/>
              </a:rPr>
              <a:t> Size </a:t>
            </a:r>
          </a:p>
          <a:p>
            <a:pPr fontAlgn="auto">
              <a:buFont typeface="Arial" charset="0"/>
              <a:buChar char="•"/>
              <a:defRPr/>
            </a:pPr>
            <a:r>
              <a:rPr lang="tr-TR" sz="2000" b="1" dirty="0" err="1" smtClean="0">
                <a:latin typeface="Maiandra GD" panose="020E0502030308020204" pitchFamily="34" charset="0"/>
              </a:rPr>
              <a:t>Geopolitical</a:t>
            </a:r>
            <a:r>
              <a:rPr lang="tr-TR" sz="2000" b="1" dirty="0" smtClean="0">
                <a:latin typeface="Maiandra GD" panose="020E0502030308020204" pitchFamily="34" charset="0"/>
              </a:rPr>
              <a:t> </a:t>
            </a:r>
            <a:r>
              <a:rPr lang="tr-TR" sz="2000" b="1" dirty="0" err="1" smtClean="0">
                <a:latin typeface="Maiandra GD" panose="020E0502030308020204" pitchFamily="34" charset="0"/>
              </a:rPr>
              <a:t>Position</a:t>
            </a:r>
            <a:endParaRPr lang="tr-TR" sz="2000" b="1" dirty="0" smtClean="0">
              <a:latin typeface="Maiandra GD" panose="020E0502030308020204" pitchFamily="34" charset="0"/>
            </a:endParaRPr>
          </a:p>
          <a:p>
            <a:pPr fontAlgn="auto">
              <a:buFont typeface="Arial" charset="0"/>
              <a:buChar char="•"/>
              <a:defRPr/>
            </a:pPr>
            <a:r>
              <a:rPr lang="tr-TR" sz="2000" b="1" dirty="0" err="1" smtClean="0">
                <a:latin typeface="Maiandra GD" panose="020E0502030308020204" pitchFamily="34" charset="0"/>
              </a:rPr>
              <a:t>Logistic</a:t>
            </a:r>
            <a:r>
              <a:rPr lang="tr-TR" sz="2000" b="1" dirty="0" smtClean="0">
                <a:latin typeface="Maiandra GD" panose="020E0502030308020204" pitchFamily="34" charset="0"/>
              </a:rPr>
              <a:t> Advantage </a:t>
            </a:r>
          </a:p>
          <a:p>
            <a:pPr fontAlgn="auto">
              <a:buFont typeface="Arial" charset="0"/>
              <a:buChar char="•"/>
              <a:defRPr/>
            </a:pPr>
            <a:r>
              <a:rPr lang="tr-TR" sz="2000" b="1" dirty="0" err="1" smtClean="0">
                <a:latin typeface="Maiandra GD" panose="020E0502030308020204" pitchFamily="34" charset="0"/>
              </a:rPr>
              <a:t>Investment</a:t>
            </a:r>
            <a:r>
              <a:rPr lang="tr-TR" sz="2000" b="1" dirty="0" smtClean="0">
                <a:latin typeface="Maiandra GD" panose="020E0502030308020204" pitchFamily="34" charset="0"/>
              </a:rPr>
              <a:t>  </a:t>
            </a:r>
            <a:r>
              <a:rPr lang="tr-TR" sz="2000" b="1" dirty="0" err="1" smtClean="0">
                <a:latin typeface="Maiandra GD" panose="020E0502030308020204" pitchFamily="34" charset="0"/>
              </a:rPr>
              <a:t>Opportunities</a:t>
            </a:r>
            <a:endParaRPr lang="tr-TR" sz="2000" b="1" dirty="0" smtClean="0">
              <a:latin typeface="Maiandra GD" panose="020E0502030308020204" pitchFamily="34" charset="0"/>
            </a:endParaRPr>
          </a:p>
          <a:p>
            <a:pPr marL="0" indent="0" fontAlgn="auto">
              <a:buFont typeface="Wingdings 2" charset="2"/>
              <a:buNone/>
              <a:defRPr/>
            </a:pPr>
            <a:endParaRPr lang="tr-TR" dirty="0" smtClean="0"/>
          </a:p>
          <a:p>
            <a:pPr fontAlgn="auto">
              <a:buFont typeface="Wingdings 2" charset="2"/>
              <a:buChar char=""/>
              <a:defRPr/>
            </a:pPr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 advTm="176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s://www.goturkey.com/uploads/5c92d39c776157222f554897f95aa0f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8" y="1628775"/>
            <a:ext cx="83597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3672408" cy="924475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4000" dirty="0" smtClean="0"/>
              <a:t>POPULATION</a:t>
            </a:r>
            <a:endParaRPr lang="en-US" sz="4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125538"/>
            <a:ext cx="7704137" cy="4348162"/>
          </a:xfrm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2124075" y="5516563"/>
            <a:ext cx="4679950" cy="1152525"/>
          </a:xfrm>
        </p:spPr>
        <p:txBody>
          <a:bodyPr/>
          <a:lstStyle/>
          <a:p>
            <a:r>
              <a:rPr lang="tr-TR" smtClean="0"/>
              <a:t>Population - 2011 : 74.525.696</a:t>
            </a:r>
          </a:p>
          <a:p>
            <a:r>
              <a:rPr lang="tr-TR" smtClean="0"/>
              <a:t>Population - 2013 : 76.667.864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https://www.goturkey.com/uploads/b2557a372963a42ccf97d3d51bf1ed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836613"/>
            <a:ext cx="873283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-48126"/>
            <a:ext cx="4139952" cy="924475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2800" dirty="0" smtClean="0"/>
              <a:t>POPULATION</a:t>
            </a:r>
            <a:br>
              <a:rPr lang="tr-TR" sz="2800" dirty="0" smtClean="0"/>
            </a:br>
            <a:r>
              <a:rPr lang="tr-TR" sz="2800" dirty="0" err="1" smtClean="0"/>
              <a:t>from</a:t>
            </a:r>
            <a:r>
              <a:rPr lang="tr-TR" sz="2800" dirty="0" smtClean="0"/>
              <a:t> 1927 </a:t>
            </a:r>
            <a:r>
              <a:rPr lang="tr-TR" sz="2800" dirty="0" err="1" smtClean="0"/>
              <a:t>to</a:t>
            </a:r>
            <a:r>
              <a:rPr lang="tr-TR" sz="2800" dirty="0" smtClean="0"/>
              <a:t> 2013</a:t>
            </a:r>
            <a:endParaRPr lang="en-US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16463" y="260350"/>
            <a:ext cx="3671887" cy="6215063"/>
          </a:xfrm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250825" y="981075"/>
            <a:ext cx="3470275" cy="4051300"/>
          </a:xfrm>
        </p:spPr>
        <p:txBody>
          <a:bodyPr rtlCol="0"/>
          <a:lstStyle/>
          <a:p>
            <a:pPr fontAlgn="auto">
              <a:buFont typeface="Wingdings 2" charset="2"/>
              <a:buChar char=""/>
              <a:defRPr/>
            </a:pPr>
            <a:r>
              <a:rPr lang="tr-TR" dirty="0" err="1" smtClean="0"/>
              <a:t>Population</a:t>
            </a:r>
            <a:r>
              <a:rPr lang="tr-TR" dirty="0" smtClean="0"/>
              <a:t> </a:t>
            </a:r>
            <a:r>
              <a:rPr lang="tr-TR" dirty="0" err="1" smtClean="0"/>
              <a:t>Growth</a:t>
            </a:r>
            <a:r>
              <a:rPr lang="tr-TR" dirty="0" smtClean="0"/>
              <a:t>: </a:t>
            </a:r>
            <a:r>
              <a:rPr lang="tr-TR" dirty="0" err="1" smtClean="0"/>
              <a:t>from</a:t>
            </a:r>
            <a:r>
              <a:rPr lang="tr-TR" dirty="0" smtClean="0"/>
              <a:t> 1927 </a:t>
            </a:r>
            <a:r>
              <a:rPr lang="tr-TR" dirty="0" err="1" smtClean="0"/>
              <a:t>to</a:t>
            </a:r>
            <a:r>
              <a:rPr lang="tr-TR" dirty="0" smtClean="0"/>
              <a:t> 2013 62.000.000</a:t>
            </a:r>
          </a:p>
          <a:p>
            <a:pPr fontAlgn="auto">
              <a:buFont typeface="Wingdings 2" charset="2"/>
              <a:buChar char=""/>
              <a:defRPr/>
            </a:pPr>
            <a:r>
              <a:rPr lang="tr-TR" dirty="0" smtClean="0"/>
              <a:t>2050 =	95.000.000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tr-TR" dirty="0"/>
          </a:p>
          <a:p>
            <a:pPr marL="0" indent="0" fontAlgn="auto">
              <a:buFont typeface="Wingdings 2" charset="2"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s://www.goturkey.com/uploads/e07a03a2fe7c985de6666c8c265a477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8675688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140" y="15156"/>
            <a:ext cx="9036496" cy="677540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dirty="0"/>
              <a:t/>
            </a:r>
            <a:br>
              <a:rPr lang="en-US" sz="2400" dirty="0"/>
            </a:br>
            <a:r>
              <a:rPr lang="tr-TR" sz="1800" b="1" dirty="0" smtClean="0"/>
              <a:t>ECONOMIC TERRITORIES ACCORDING TO THE CITIES AND REGIONS</a:t>
            </a:r>
            <a:r>
              <a:rPr lang="tr-TR" sz="2000" b="1" dirty="0" smtClean="0"/>
              <a:t/>
            </a:r>
            <a:br>
              <a:rPr lang="tr-TR" sz="2000" b="1" dirty="0" smtClean="0"/>
            </a:br>
            <a:endParaRPr lang="en-US" sz="2000" b="1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71438" y="5110163"/>
            <a:ext cx="9037637" cy="1919287"/>
          </a:xfrm>
        </p:spPr>
        <p:txBody>
          <a:bodyPr rtlCol="0"/>
          <a:lstStyle/>
          <a:p>
            <a:pPr fontAlgn="auto">
              <a:buFont typeface="Wingdings 2" charset="2"/>
              <a:buChar char=""/>
              <a:defRPr/>
            </a:pPr>
            <a:r>
              <a:rPr lang="tr-TR" dirty="0" err="1" smtClean="0"/>
              <a:t>Ecomonic</a:t>
            </a:r>
            <a:r>
              <a:rPr lang="tr-TR" dirty="0" smtClean="0"/>
              <a:t> </a:t>
            </a:r>
            <a:r>
              <a:rPr lang="tr-TR" dirty="0" err="1" smtClean="0"/>
              <a:t>Intensity</a:t>
            </a:r>
            <a:r>
              <a:rPr lang="tr-TR" dirty="0" smtClean="0"/>
              <a:t>:</a:t>
            </a:r>
            <a:r>
              <a:rPr lang="tr-TR" sz="2000" dirty="0" smtClean="0"/>
              <a:t> </a:t>
            </a:r>
            <a:r>
              <a:rPr lang="tr-TR" b="1" dirty="0" err="1" smtClean="0"/>
              <a:t>Istanbu</a:t>
            </a:r>
            <a:r>
              <a:rPr lang="tr-TR" sz="2000" dirty="0" err="1" smtClean="0"/>
              <a:t>l</a:t>
            </a:r>
            <a:r>
              <a:rPr lang="tr-TR" sz="2000" dirty="0" smtClean="0"/>
              <a:t>   </a:t>
            </a:r>
            <a:r>
              <a:rPr lang="tr-TR" dirty="0" smtClean="0"/>
              <a:t>-  </a:t>
            </a:r>
            <a:r>
              <a:rPr lang="tr-TR" b="1" dirty="0" smtClean="0"/>
              <a:t>Ankara</a:t>
            </a:r>
            <a:r>
              <a:rPr lang="tr-TR" sz="2400" dirty="0"/>
              <a:t> - </a:t>
            </a:r>
            <a:r>
              <a:rPr lang="tr-TR" sz="2000" b="1" dirty="0"/>
              <a:t> </a:t>
            </a:r>
            <a:r>
              <a:rPr lang="tr-TR" sz="2000" b="1" dirty="0" err="1"/>
              <a:t>Izmir</a:t>
            </a:r>
            <a:endParaRPr lang="en-US" sz="2000" b="1" dirty="0"/>
          </a:p>
          <a:p>
            <a:pPr fontAlgn="auto">
              <a:buFont typeface="Wingdings 2" charset="2"/>
              <a:buChar char=""/>
              <a:defRPr/>
            </a:pPr>
            <a:endParaRPr lang="tr-TR" sz="2400" dirty="0" smtClean="0"/>
          </a:p>
          <a:p>
            <a:pPr marL="0" indent="0" fontAlgn="auto">
              <a:buFont typeface="Wingdings 2" charset="2"/>
              <a:buNone/>
              <a:defRPr/>
            </a:pPr>
            <a:r>
              <a:rPr lang="tr-TR" dirty="0" smtClean="0"/>
              <a:t>		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692150"/>
            <a:ext cx="870267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s://www.goturkey.com/uploads/0e243fe0a714011ad99abcd665d63ad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85693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etin kutusu 6"/>
          <p:cNvSpPr txBox="1">
            <a:spLocks noChangeArrowheads="1"/>
          </p:cNvSpPr>
          <p:nvPr/>
        </p:nvSpPr>
        <p:spPr bwMode="auto">
          <a:xfrm>
            <a:off x="1403350" y="4797425"/>
            <a:ext cx="3600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4000" b="1">
                <a:solidFill>
                  <a:srgbClr val="FF0000"/>
                </a:solidFill>
                <a:latin typeface="Verdana" pitchFamily="34" charset="0"/>
              </a:rPr>
              <a:t>TOURISM</a:t>
            </a:r>
            <a:endParaRPr lang="en-US" sz="4000" b="1">
              <a:solidFill>
                <a:srgbClr val="FF0000"/>
              </a:solidFill>
              <a:latin typeface="Verdana" pitchFamily="34" charset="0"/>
            </a:endParaRPr>
          </a:p>
        </p:txBody>
      </p:sp>
      <p:pic>
        <p:nvPicPr>
          <p:cNvPr id="6" name="irc_mi" descr="http://bilgiuzayi.com/forum/dosyalar/resimler/cografya/tr-gelir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579688"/>
            <a:ext cx="85852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Metin kutusu 9"/>
          <p:cNvSpPr txBox="1">
            <a:spLocks noChangeArrowheads="1"/>
          </p:cNvSpPr>
          <p:nvPr/>
        </p:nvSpPr>
        <p:spPr bwMode="auto">
          <a:xfrm>
            <a:off x="4787900" y="5346700"/>
            <a:ext cx="1027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  <a:p>
            <a:r>
              <a:rPr lang="tr-TR" sz="1000">
                <a:latin typeface="Verdana" pitchFamily="34" charset="0"/>
              </a:rPr>
              <a:t>industry</a:t>
            </a:r>
          </a:p>
        </p:txBody>
      </p:sp>
      <p:sp>
        <p:nvSpPr>
          <p:cNvPr id="30724" name="Metin kutusu 12"/>
          <p:cNvSpPr txBox="1">
            <a:spLocks noChangeArrowheads="1"/>
          </p:cNvSpPr>
          <p:nvPr/>
        </p:nvSpPr>
        <p:spPr bwMode="auto">
          <a:xfrm>
            <a:off x="439738" y="5227638"/>
            <a:ext cx="1152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200">
                <a:latin typeface="Verdana" pitchFamily="34" charset="0"/>
              </a:rPr>
              <a:t>Tourism</a:t>
            </a:r>
          </a:p>
        </p:txBody>
      </p:sp>
      <p:sp>
        <p:nvSpPr>
          <p:cNvPr id="30725" name="Dikdörtgen 13"/>
          <p:cNvSpPr>
            <a:spLocks noChangeArrowheads="1"/>
          </p:cNvSpPr>
          <p:nvPr/>
        </p:nvSpPr>
        <p:spPr bwMode="auto">
          <a:xfrm>
            <a:off x="219075" y="4489450"/>
            <a:ext cx="7302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  <a:p>
            <a:r>
              <a:rPr lang="tr-TR" sz="1000">
                <a:latin typeface="Verdana" pitchFamily="34" charset="0"/>
              </a:rPr>
              <a:t>Logistic</a:t>
            </a:r>
          </a:p>
          <a:p>
            <a:r>
              <a:rPr lang="tr-TR" sz="1000">
                <a:latin typeface="Verdana" pitchFamily="34" charset="0"/>
              </a:rPr>
              <a:t>Tourism</a:t>
            </a:r>
          </a:p>
        </p:txBody>
      </p:sp>
      <p:sp>
        <p:nvSpPr>
          <p:cNvPr id="30726" name="Metin kutusu 14"/>
          <p:cNvSpPr txBox="1">
            <a:spLocks noChangeArrowheads="1"/>
          </p:cNvSpPr>
          <p:nvPr/>
        </p:nvSpPr>
        <p:spPr bwMode="auto">
          <a:xfrm>
            <a:off x="1135063" y="5659438"/>
            <a:ext cx="844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200">
                <a:latin typeface="Verdana" pitchFamily="34" charset="0"/>
              </a:rPr>
              <a:t>Tourism</a:t>
            </a:r>
          </a:p>
        </p:txBody>
      </p:sp>
      <p:sp>
        <p:nvSpPr>
          <p:cNvPr id="30727" name="Metin kutusu 15"/>
          <p:cNvSpPr txBox="1">
            <a:spLocks noChangeArrowheads="1"/>
          </p:cNvSpPr>
          <p:nvPr/>
        </p:nvSpPr>
        <p:spPr bwMode="auto">
          <a:xfrm>
            <a:off x="2132013" y="5657850"/>
            <a:ext cx="844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200">
                <a:latin typeface="Verdana" pitchFamily="34" charset="0"/>
              </a:rPr>
              <a:t>Tourism</a:t>
            </a:r>
          </a:p>
        </p:txBody>
      </p:sp>
      <p:sp>
        <p:nvSpPr>
          <p:cNvPr id="30728" name="Metin kutusu 16"/>
          <p:cNvSpPr txBox="1">
            <a:spLocks noChangeArrowheads="1"/>
          </p:cNvSpPr>
          <p:nvPr/>
        </p:nvSpPr>
        <p:spPr bwMode="auto">
          <a:xfrm>
            <a:off x="3254375" y="5795963"/>
            <a:ext cx="844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200">
                <a:latin typeface="Verdana" pitchFamily="34" charset="0"/>
              </a:rPr>
              <a:t>Tourism</a:t>
            </a:r>
          </a:p>
        </p:txBody>
      </p:sp>
      <p:sp>
        <p:nvSpPr>
          <p:cNvPr id="30729" name="Metin kutusu 20"/>
          <p:cNvSpPr txBox="1">
            <a:spLocks noChangeArrowheads="1"/>
          </p:cNvSpPr>
          <p:nvPr/>
        </p:nvSpPr>
        <p:spPr bwMode="auto">
          <a:xfrm>
            <a:off x="4251325" y="5845175"/>
            <a:ext cx="8445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200">
                <a:latin typeface="Verdana" pitchFamily="34" charset="0"/>
              </a:rPr>
              <a:t>Logistic</a:t>
            </a:r>
          </a:p>
        </p:txBody>
      </p:sp>
      <p:sp>
        <p:nvSpPr>
          <p:cNvPr id="30730" name="Metin kutusu 21"/>
          <p:cNvSpPr txBox="1">
            <a:spLocks noChangeArrowheads="1"/>
          </p:cNvSpPr>
          <p:nvPr/>
        </p:nvSpPr>
        <p:spPr bwMode="auto">
          <a:xfrm>
            <a:off x="5651500" y="5365750"/>
            <a:ext cx="1027113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1" name="Metin kutusu 22"/>
          <p:cNvSpPr txBox="1">
            <a:spLocks noChangeArrowheads="1"/>
          </p:cNvSpPr>
          <p:nvPr/>
        </p:nvSpPr>
        <p:spPr bwMode="auto">
          <a:xfrm>
            <a:off x="6948488" y="5151438"/>
            <a:ext cx="10271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2" name="Metin kutusu 23"/>
          <p:cNvSpPr txBox="1">
            <a:spLocks noChangeArrowheads="1"/>
          </p:cNvSpPr>
          <p:nvPr/>
        </p:nvSpPr>
        <p:spPr bwMode="auto">
          <a:xfrm>
            <a:off x="6434138" y="4673600"/>
            <a:ext cx="10271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3" name="Metin kutusu 24"/>
          <p:cNvSpPr txBox="1">
            <a:spLocks noChangeArrowheads="1"/>
          </p:cNvSpPr>
          <p:nvPr/>
        </p:nvSpPr>
        <p:spPr bwMode="auto">
          <a:xfrm>
            <a:off x="6948488" y="4221163"/>
            <a:ext cx="10271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4" name="Metin kutusu 25"/>
          <p:cNvSpPr txBox="1">
            <a:spLocks noChangeArrowheads="1"/>
          </p:cNvSpPr>
          <p:nvPr/>
        </p:nvSpPr>
        <p:spPr bwMode="auto">
          <a:xfrm>
            <a:off x="3930650" y="3979863"/>
            <a:ext cx="10255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</p:txBody>
      </p:sp>
      <p:sp>
        <p:nvSpPr>
          <p:cNvPr id="30735" name="Metin kutusu 26"/>
          <p:cNvSpPr txBox="1">
            <a:spLocks noChangeArrowheads="1"/>
          </p:cNvSpPr>
          <p:nvPr/>
        </p:nvSpPr>
        <p:spPr bwMode="auto">
          <a:xfrm>
            <a:off x="6732588" y="3644900"/>
            <a:ext cx="10271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6" name="Metin kutusu 27"/>
          <p:cNvSpPr txBox="1">
            <a:spLocks noChangeArrowheads="1"/>
          </p:cNvSpPr>
          <p:nvPr/>
        </p:nvSpPr>
        <p:spPr bwMode="auto">
          <a:xfrm>
            <a:off x="5692775" y="4216400"/>
            <a:ext cx="1027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7" name="Metin kutusu 28"/>
          <p:cNvSpPr txBox="1">
            <a:spLocks noChangeArrowheads="1"/>
          </p:cNvSpPr>
          <p:nvPr/>
        </p:nvSpPr>
        <p:spPr bwMode="auto">
          <a:xfrm>
            <a:off x="4625975" y="4221163"/>
            <a:ext cx="10255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8" name="Metin kutusu 29"/>
          <p:cNvSpPr txBox="1">
            <a:spLocks noChangeArrowheads="1"/>
          </p:cNvSpPr>
          <p:nvPr/>
        </p:nvSpPr>
        <p:spPr bwMode="auto">
          <a:xfrm>
            <a:off x="3930650" y="4672013"/>
            <a:ext cx="1025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39" name="Metin kutusu 30"/>
          <p:cNvSpPr txBox="1">
            <a:spLocks noChangeArrowheads="1"/>
          </p:cNvSpPr>
          <p:nvPr/>
        </p:nvSpPr>
        <p:spPr bwMode="auto">
          <a:xfrm>
            <a:off x="2554288" y="4919663"/>
            <a:ext cx="10271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40" name="Metin kutusu 31"/>
          <p:cNvSpPr txBox="1">
            <a:spLocks noChangeArrowheads="1"/>
          </p:cNvSpPr>
          <p:nvPr/>
        </p:nvSpPr>
        <p:spPr bwMode="auto">
          <a:xfrm>
            <a:off x="1711325" y="4554538"/>
            <a:ext cx="1027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41" name="Metin kutusu 32"/>
          <p:cNvSpPr txBox="1">
            <a:spLocks noChangeArrowheads="1"/>
          </p:cNvSpPr>
          <p:nvPr/>
        </p:nvSpPr>
        <p:spPr bwMode="auto">
          <a:xfrm>
            <a:off x="2946400" y="3963988"/>
            <a:ext cx="7620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100">
                <a:latin typeface="Verdana" pitchFamily="34" charset="0"/>
              </a:rPr>
              <a:t>servıces</a:t>
            </a:r>
          </a:p>
        </p:txBody>
      </p:sp>
      <p:sp>
        <p:nvSpPr>
          <p:cNvPr id="30742" name="Dikdörtgen 33"/>
          <p:cNvSpPr>
            <a:spLocks noChangeArrowheads="1"/>
          </p:cNvSpPr>
          <p:nvPr/>
        </p:nvSpPr>
        <p:spPr bwMode="auto">
          <a:xfrm>
            <a:off x="1403350" y="3663950"/>
            <a:ext cx="755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</p:txBody>
      </p:sp>
      <p:sp>
        <p:nvSpPr>
          <p:cNvPr id="30743" name="Dikdörtgen 34"/>
          <p:cNvSpPr>
            <a:spLocks noChangeArrowheads="1"/>
          </p:cNvSpPr>
          <p:nvPr/>
        </p:nvSpPr>
        <p:spPr bwMode="auto">
          <a:xfrm>
            <a:off x="1911350" y="3284538"/>
            <a:ext cx="755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</p:txBody>
      </p:sp>
      <p:sp>
        <p:nvSpPr>
          <p:cNvPr id="30744" name="Dikdörtgen 35"/>
          <p:cNvSpPr>
            <a:spLocks noChangeArrowheads="1"/>
          </p:cNvSpPr>
          <p:nvPr/>
        </p:nvSpPr>
        <p:spPr bwMode="auto">
          <a:xfrm>
            <a:off x="955675" y="4225925"/>
            <a:ext cx="892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45" name="Metin kutusu 36"/>
          <p:cNvSpPr txBox="1">
            <a:spLocks noChangeArrowheads="1"/>
          </p:cNvSpPr>
          <p:nvPr/>
        </p:nvSpPr>
        <p:spPr bwMode="auto">
          <a:xfrm>
            <a:off x="4956175" y="3500438"/>
            <a:ext cx="10271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46" name="Metin kutusu 37"/>
          <p:cNvSpPr txBox="1">
            <a:spLocks noChangeArrowheads="1"/>
          </p:cNvSpPr>
          <p:nvPr/>
        </p:nvSpPr>
        <p:spPr bwMode="auto">
          <a:xfrm>
            <a:off x="5940425" y="3306763"/>
            <a:ext cx="1027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Agriculture</a:t>
            </a:r>
          </a:p>
          <a:p>
            <a:r>
              <a:rPr lang="tr-TR" sz="1000">
                <a:latin typeface="Verdana" pitchFamily="34" charset="0"/>
              </a:rPr>
              <a:t>Logistic</a:t>
            </a:r>
          </a:p>
        </p:txBody>
      </p:sp>
      <p:sp>
        <p:nvSpPr>
          <p:cNvPr id="30747" name="Metin kutusu 38"/>
          <p:cNvSpPr txBox="1">
            <a:spLocks noChangeArrowheads="1"/>
          </p:cNvSpPr>
          <p:nvPr/>
        </p:nvSpPr>
        <p:spPr bwMode="auto">
          <a:xfrm>
            <a:off x="3235325" y="3017838"/>
            <a:ext cx="10271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</p:txBody>
      </p:sp>
      <p:sp>
        <p:nvSpPr>
          <p:cNvPr id="30748" name="Metin kutusu 39"/>
          <p:cNvSpPr txBox="1">
            <a:spLocks noChangeArrowheads="1"/>
          </p:cNvSpPr>
          <p:nvPr/>
        </p:nvSpPr>
        <p:spPr bwMode="auto">
          <a:xfrm>
            <a:off x="2300288" y="3060700"/>
            <a:ext cx="102711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</p:txBody>
      </p:sp>
      <p:sp>
        <p:nvSpPr>
          <p:cNvPr id="30749" name="Metin kutusu 40"/>
          <p:cNvSpPr txBox="1">
            <a:spLocks noChangeArrowheads="1"/>
          </p:cNvSpPr>
          <p:nvPr/>
        </p:nvSpPr>
        <p:spPr bwMode="auto">
          <a:xfrm>
            <a:off x="2708275" y="3497263"/>
            <a:ext cx="1027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Industry</a:t>
            </a:r>
          </a:p>
          <a:p>
            <a:r>
              <a:rPr lang="tr-TR" sz="1000">
                <a:latin typeface="Verdana" pitchFamily="34" charset="0"/>
              </a:rPr>
              <a:t>Agriculture</a:t>
            </a:r>
          </a:p>
        </p:txBody>
      </p:sp>
      <p:sp>
        <p:nvSpPr>
          <p:cNvPr id="30750" name="Metin kutusu 41"/>
          <p:cNvSpPr txBox="1">
            <a:spLocks noChangeArrowheads="1"/>
          </p:cNvSpPr>
          <p:nvPr/>
        </p:nvSpPr>
        <p:spPr bwMode="auto">
          <a:xfrm>
            <a:off x="1273175" y="3060700"/>
            <a:ext cx="10271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1000">
                <a:latin typeface="Verdana" pitchFamily="34" charset="0"/>
              </a:rPr>
              <a:t>Service</a:t>
            </a:r>
          </a:p>
          <a:p>
            <a:r>
              <a:rPr lang="tr-TR" sz="1000">
                <a:latin typeface="Verdana" pitchFamily="34" charset="0"/>
              </a:rPr>
              <a:t>Industry</a:t>
            </a:r>
          </a:p>
          <a:p>
            <a:r>
              <a:rPr lang="tr-TR" sz="1000">
                <a:latin typeface="Verdana" pitchFamily="34" charset="0"/>
              </a:rPr>
              <a:t>Logistic</a:t>
            </a:r>
          </a:p>
        </p:txBody>
      </p:sp>
      <p:sp>
        <p:nvSpPr>
          <p:cNvPr id="30751" name="Metin kutusu 42"/>
          <p:cNvSpPr txBox="1">
            <a:spLocks noChangeArrowheads="1"/>
          </p:cNvSpPr>
          <p:nvPr/>
        </p:nvSpPr>
        <p:spPr bwMode="auto">
          <a:xfrm>
            <a:off x="588963" y="2782888"/>
            <a:ext cx="1027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tr-TR" sz="800" b="1">
                <a:latin typeface="Verdana" pitchFamily="34" charset="0"/>
              </a:rPr>
              <a:t>Service</a:t>
            </a:r>
          </a:p>
          <a:p>
            <a:r>
              <a:rPr lang="tr-TR" sz="800" b="1">
                <a:latin typeface="Verdana" pitchFamily="34" charset="0"/>
              </a:rPr>
              <a:t>Industry,</a:t>
            </a:r>
          </a:p>
          <a:p>
            <a:r>
              <a:rPr lang="tr-TR" sz="800" b="1">
                <a:latin typeface="Verdana" pitchFamily="34" charset="0"/>
              </a:rPr>
              <a:t>Agriculture</a:t>
            </a:r>
          </a:p>
        </p:txBody>
      </p:sp>
      <p:sp>
        <p:nvSpPr>
          <p:cNvPr id="30752" name="Dikdörtgen 43"/>
          <p:cNvSpPr>
            <a:spLocks noChangeArrowheads="1"/>
          </p:cNvSpPr>
          <p:nvPr/>
        </p:nvSpPr>
        <p:spPr bwMode="auto">
          <a:xfrm>
            <a:off x="344488" y="3697288"/>
            <a:ext cx="820737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sz="900">
                <a:latin typeface="Verdana" pitchFamily="34" charset="0"/>
              </a:rPr>
              <a:t>Logistic</a:t>
            </a:r>
          </a:p>
          <a:p>
            <a:r>
              <a:rPr lang="tr-TR" sz="900">
                <a:latin typeface="Verdana" pitchFamily="34" charset="0"/>
              </a:rPr>
              <a:t>Industry</a:t>
            </a:r>
          </a:p>
          <a:p>
            <a:r>
              <a:rPr lang="tr-TR" sz="900">
                <a:latin typeface="Verdana" pitchFamily="34" charset="0"/>
              </a:rPr>
              <a:t>Agriculture</a:t>
            </a:r>
          </a:p>
        </p:txBody>
      </p:sp>
      <p:sp>
        <p:nvSpPr>
          <p:cNvPr id="45" name="Metin kutusu 44"/>
          <p:cNvSpPr txBox="1"/>
          <p:nvPr/>
        </p:nvSpPr>
        <p:spPr>
          <a:xfrm>
            <a:off x="179388" y="549275"/>
            <a:ext cx="2767012" cy="368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/>
              <a:t>Services : %65</a:t>
            </a:r>
            <a:endParaRPr lang="tr-TR" dirty="0"/>
          </a:p>
        </p:txBody>
      </p:sp>
      <p:sp>
        <p:nvSpPr>
          <p:cNvPr id="46" name="Metin kutusu 45"/>
          <p:cNvSpPr txBox="1"/>
          <p:nvPr/>
        </p:nvSpPr>
        <p:spPr>
          <a:xfrm>
            <a:off x="6329363" y="1844675"/>
            <a:ext cx="2346325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Agriculture</a:t>
            </a:r>
            <a:r>
              <a:rPr lang="tr-TR" dirty="0"/>
              <a:t> : %10</a:t>
            </a:r>
            <a:endParaRPr lang="tr-TR" dirty="0"/>
          </a:p>
        </p:txBody>
      </p:sp>
      <p:sp>
        <p:nvSpPr>
          <p:cNvPr id="47" name="Metin kutusu 46"/>
          <p:cNvSpPr txBox="1"/>
          <p:nvPr/>
        </p:nvSpPr>
        <p:spPr>
          <a:xfrm>
            <a:off x="3159125" y="1268413"/>
            <a:ext cx="2655888" cy="369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dirty="0" err="1"/>
              <a:t>Industry</a:t>
            </a:r>
            <a:r>
              <a:rPr lang="tr-TR" dirty="0"/>
              <a:t>: %25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https://www.goturkey.com/uploads/2e831f750e2a2aaa95fd1dce7978a4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85026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4185096" cy="476671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2000" dirty="0" smtClean="0"/>
              <a:t>INFORMATION ABOUT EXPORT</a:t>
            </a:r>
            <a:endParaRPr lang="en-US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950" y="692150"/>
            <a:ext cx="8712200" cy="4841875"/>
          </a:xfrm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1275" y="5805488"/>
            <a:ext cx="4321175" cy="831850"/>
          </a:xfrm>
        </p:spPr>
        <p:txBody>
          <a:bodyPr/>
          <a:lstStyle/>
          <a:p>
            <a:r>
              <a:rPr lang="tr-TR" smtClean="0"/>
              <a:t>Total Export: 151 billion $</a:t>
            </a:r>
          </a:p>
          <a:p>
            <a:r>
              <a:rPr lang="tr-TR" smtClean="0"/>
              <a:t>Most of the exports are done to: </a:t>
            </a:r>
            <a:endParaRPr lang="en-US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538" y="5805488"/>
            <a:ext cx="4011612" cy="83185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cxnSp>
        <p:nvCxnSpPr>
          <p:cNvPr id="9" name="Düz Ok Bağlayıcısı 8"/>
          <p:cNvCxnSpPr/>
          <p:nvPr/>
        </p:nvCxnSpPr>
        <p:spPr>
          <a:xfrm flipV="1">
            <a:off x="4284663" y="6021388"/>
            <a:ext cx="728662" cy="431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 flipV="1">
            <a:off x="4284663" y="6350000"/>
            <a:ext cx="728662" cy="1031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STINATIONS in Tur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138" y="77788"/>
            <a:ext cx="8736012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Kapak Fotoğraf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138" y="2708275"/>
            <a:ext cx="8858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Kapak Fotoğrafı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138" y="4724400"/>
            <a:ext cx="885825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388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https://www.goturkey.com/uploads/0d2b83374333e208466a9ab0ec9f4cb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488" y="538163"/>
            <a:ext cx="8475662" cy="56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981075"/>
            <a:ext cx="9001125" cy="3600450"/>
          </a:xfrm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31763" y="4953000"/>
            <a:ext cx="4038600" cy="1004888"/>
          </a:xfrm>
        </p:spPr>
        <p:txBody>
          <a:bodyPr/>
          <a:lstStyle/>
          <a:p>
            <a:r>
              <a:rPr lang="tr-TR" smtClean="0"/>
              <a:t>The first 3 countries, which exports are done: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4872137"/>
            <a:ext cx="1901825" cy="1639887"/>
          </a:xfrm>
          <a:prstGeom prst="rect">
            <a:avLst/>
          </a:prstGeom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cxnSp>
        <p:nvCxnSpPr>
          <p:cNvPr id="6" name="Düz Ok Bağlayıcısı 5"/>
          <p:cNvCxnSpPr/>
          <p:nvPr/>
        </p:nvCxnSpPr>
        <p:spPr>
          <a:xfrm flipV="1">
            <a:off x="3644900" y="5243513"/>
            <a:ext cx="1295400" cy="2873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3644900" y="5530850"/>
            <a:ext cx="1295400" cy="1619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>
            <a:off x="3644900" y="5530850"/>
            <a:ext cx="1368425" cy="576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Başlık 1"/>
          <p:cNvSpPr txBox="1">
            <a:spLocks/>
          </p:cNvSpPr>
          <p:nvPr/>
        </p:nvSpPr>
        <p:spPr>
          <a:xfrm>
            <a:off x="-36512" y="44624"/>
            <a:ext cx="5049192" cy="47667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/>
              <a:t>INFORMATION ABOUT EXPORT</a:t>
            </a:r>
            <a:endParaRPr lang="en-US" sz="20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https://www.goturkey.com/uploads/fc0b3d20e899af458f0677b3bdd5687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31813"/>
            <a:ext cx="8593138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8" y="1196975"/>
            <a:ext cx="8978900" cy="3671888"/>
          </a:xfrm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79388" y="4872038"/>
            <a:ext cx="4038600" cy="1509712"/>
          </a:xfrm>
        </p:spPr>
        <p:txBody>
          <a:bodyPr/>
          <a:lstStyle/>
          <a:p>
            <a:r>
              <a:rPr lang="tr-TR" smtClean="0"/>
              <a:t>Import=250 billion $</a:t>
            </a:r>
          </a:p>
          <a:p>
            <a:r>
              <a:rPr lang="tr-TR" smtClean="0"/>
              <a:t>Most of the imports are come from: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4788" y="5367338"/>
            <a:ext cx="3365500" cy="1165225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cxnSp>
        <p:nvCxnSpPr>
          <p:cNvPr id="6" name="Düz Ok Bağlayıcısı 5"/>
          <p:cNvCxnSpPr/>
          <p:nvPr/>
        </p:nvCxnSpPr>
        <p:spPr>
          <a:xfrm flipV="1">
            <a:off x="4067175" y="5661025"/>
            <a:ext cx="1441450" cy="714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4067175" y="5732463"/>
            <a:ext cx="1441450" cy="3603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Başlık 1"/>
          <p:cNvSpPr txBox="1">
            <a:spLocks noGrp="1"/>
          </p:cNvSpPr>
          <p:nvPr>
            <p:ph type="title"/>
          </p:nvPr>
        </p:nvSpPr>
        <p:spPr>
          <a:xfrm>
            <a:off x="-36512" y="-27384"/>
            <a:ext cx="4328046" cy="864096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000" dirty="0" smtClean="0"/>
              <a:t>INFORMATION ABOUT IMPORT</a:t>
            </a:r>
            <a:endParaRPr lang="en-US" sz="20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s://www.goturkey.com/uploads/bdf7e64e5e74ce19f13a3699dd4508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25" y="549275"/>
            <a:ext cx="84470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388" y="1052513"/>
            <a:ext cx="8885237" cy="3889375"/>
          </a:xfrm>
        </p:spPr>
      </p:pic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2713" y="5219700"/>
            <a:ext cx="4038600" cy="1076325"/>
          </a:xfrm>
        </p:spPr>
        <p:txBody>
          <a:bodyPr/>
          <a:lstStyle/>
          <a:p>
            <a:r>
              <a:rPr lang="tr-TR" smtClean="0"/>
              <a:t>The top 3 countries in import: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580112" y="5101481"/>
            <a:ext cx="1901825" cy="1639887"/>
          </a:xfrm>
          <a:prstGeom prst="rect">
            <a:avLst/>
          </a:prstGeom>
          <a:ln>
            <a:headEnd/>
            <a:tailEnd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cxnSp>
        <p:nvCxnSpPr>
          <p:cNvPr id="6" name="Düz Ok Bağlayıcısı 5"/>
          <p:cNvCxnSpPr/>
          <p:nvPr/>
        </p:nvCxnSpPr>
        <p:spPr>
          <a:xfrm flipV="1">
            <a:off x="4065588" y="5364163"/>
            <a:ext cx="1657350" cy="4492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Düz Ok Bağlayıcısı 7"/>
          <p:cNvCxnSpPr/>
          <p:nvPr/>
        </p:nvCxnSpPr>
        <p:spPr>
          <a:xfrm>
            <a:off x="4065588" y="5813425"/>
            <a:ext cx="1657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Düz Ok Bağlayıcısı 9"/>
          <p:cNvCxnSpPr/>
          <p:nvPr/>
        </p:nvCxnSpPr>
        <p:spPr>
          <a:xfrm>
            <a:off x="4065588" y="5813425"/>
            <a:ext cx="1657350" cy="4159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Başlık 1"/>
          <p:cNvSpPr txBox="1">
            <a:spLocks/>
          </p:cNvSpPr>
          <p:nvPr/>
        </p:nvSpPr>
        <p:spPr>
          <a:xfrm>
            <a:off x="-44078" y="-99392"/>
            <a:ext cx="5192142" cy="864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000" b="1" dirty="0" smtClean="0"/>
              <a:t>INFORMATION ABOUT IMPORT</a:t>
            </a:r>
            <a:endParaRPr lang="en-US" sz="2000" b="1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s://www.goturkey.com/uploads/106ab3a7f9462e3e356102be2b1ff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04813"/>
            <a:ext cx="793432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8784975" cy="648072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2000" b="1" dirty="0" smtClean="0"/>
              <a:t>FOREIGN TRADE OF TURKEY, BASED ON YEARS</a:t>
            </a:r>
            <a:endParaRPr lang="en-US" sz="20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950" y="908050"/>
            <a:ext cx="8834438" cy="49688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s://www.goturkey.com/uploads/86141e4d06f0b1c51cf9827ea7700c5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76250"/>
            <a:ext cx="8702675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8856984" cy="792088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2400" dirty="0" smtClean="0"/>
              <a:t>INFORMATION ABOUT EMPLOYMENT IN TURKEY</a:t>
            </a:r>
            <a:endParaRPr lang="en-US" sz="2400" dirty="0"/>
          </a:p>
        </p:txBody>
      </p:sp>
      <p:sp>
        <p:nvSpPr>
          <p:cNvPr id="4" name="Dikdörtgen 3"/>
          <p:cNvSpPr>
            <a:spLocks noChangeArrowheads="1"/>
          </p:cNvSpPr>
          <p:nvPr/>
        </p:nvSpPr>
        <p:spPr bwMode="auto">
          <a:xfrm>
            <a:off x="1258888" y="5661025"/>
            <a:ext cx="64087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tr-TR" sz="2800">
                <a:latin typeface="Verdana" pitchFamily="34" charset="0"/>
              </a:rPr>
              <a:t>Labour force	: 25 million people</a:t>
            </a:r>
          </a:p>
          <a:p>
            <a:pPr marL="285750" indent="-285750">
              <a:buFont typeface="Arial" charset="0"/>
              <a:buChar char="•"/>
            </a:pPr>
            <a:r>
              <a:rPr lang="tr-TR" sz="2800">
                <a:latin typeface="Verdana" pitchFamily="34" charset="0"/>
              </a:rPr>
              <a:t>Unemployment rate: 10%</a:t>
            </a:r>
            <a:endParaRPr lang="en-US" sz="2800"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268413"/>
            <a:ext cx="8856663" cy="423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lgiuzayi.com/forum/dosyalar/resimler/cografya/tr-siyasi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" y="1773238"/>
            <a:ext cx="876776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kdörtgen 4"/>
          <p:cNvSpPr>
            <a:spLocks noChangeArrowheads="1"/>
          </p:cNvSpPr>
          <p:nvPr/>
        </p:nvSpPr>
        <p:spPr bwMode="auto">
          <a:xfrm>
            <a:off x="5505450" y="1116013"/>
            <a:ext cx="346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NEAR EUROPE &amp; NEAR ASIA</a:t>
            </a: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-36513" y="0"/>
            <a:ext cx="6911976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800" b="1" dirty="0" smtClean="0"/>
              <a:t>ABOUT TURKEY</a:t>
            </a:r>
            <a:endParaRPr lang="en-US" sz="2800" b="1" dirty="0"/>
          </a:p>
        </p:txBody>
      </p:sp>
    </p:spTree>
  </p:cSld>
  <p:clrMapOvr>
    <a:masterClrMapping/>
  </p:clrMapOvr>
  <p:transition spd="slow" advTm="19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https://www.goturkey.com/uploads/097ec7479d87497dbcdd146c1b9038c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58996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https://www.goturkey.com/uploads/717a4ceaac191d4f69b8ea0db35fa9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476250"/>
            <a:ext cx="8677275" cy="586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https://www.goturkey.com/uploads/8ee72a8217d9f11025a268cf102a23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8878888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https://www.goturkey.com/uploads/7c7911f727aa94e8e682d0249d911f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5388" y="115888"/>
            <a:ext cx="4432300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https://www.goturkey.com/uploads/a8a56bd969e2c7709db14169d82f66b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442913"/>
            <a:ext cx="8729663" cy="58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https://www.goturkey.com/uploads/f37e9fc0aa0ac765b6b89201ed7e7e4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1322388"/>
            <a:ext cx="874077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Dikdörtgen 1"/>
          <p:cNvSpPr>
            <a:spLocks noChangeArrowheads="1"/>
          </p:cNvSpPr>
          <p:nvPr/>
        </p:nvSpPr>
        <p:spPr bwMode="auto">
          <a:xfrm>
            <a:off x="3419475" y="5507038"/>
            <a:ext cx="1863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Poppa in İzmir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s://www.goturkey.com/uploads/5c22c1eba9256e0689407e0e34790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88913"/>
            <a:ext cx="41402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Dikdörtgen 1"/>
          <p:cNvSpPr>
            <a:spLocks noChangeArrowheads="1"/>
          </p:cNvSpPr>
          <p:nvPr/>
        </p:nvSpPr>
        <p:spPr bwMode="auto">
          <a:xfrm>
            <a:off x="2851150" y="6426200"/>
            <a:ext cx="3119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Trojan Horse - Çanakkale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https://www.goturkey.com/uploads/0a758083f4a729054f4ea4eb38f67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8204200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Dikdörtgen 1"/>
          <p:cNvSpPr>
            <a:spLocks noChangeArrowheads="1"/>
          </p:cNvSpPr>
          <p:nvPr/>
        </p:nvSpPr>
        <p:spPr bwMode="auto">
          <a:xfrm>
            <a:off x="2987675" y="5824538"/>
            <a:ext cx="2555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Zeugma - Gaziantep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https://www.goturkey.com/uploads/03585315307d4db47a48c7e415ed45f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688975"/>
            <a:ext cx="8280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Dikdörtgen 1"/>
          <p:cNvSpPr>
            <a:spLocks noChangeArrowheads="1"/>
          </p:cNvSpPr>
          <p:nvPr/>
        </p:nvSpPr>
        <p:spPr bwMode="auto">
          <a:xfrm>
            <a:off x="3268663" y="5413375"/>
            <a:ext cx="2554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Zeugma - Gaziantep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https://www.goturkey.com/uploads/d2622067bce1321b107f231db90312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3" y="404813"/>
            <a:ext cx="83820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Dikdörtgen 1"/>
          <p:cNvSpPr>
            <a:spLocks noChangeArrowheads="1"/>
          </p:cNvSpPr>
          <p:nvPr/>
        </p:nvSpPr>
        <p:spPr bwMode="auto">
          <a:xfrm>
            <a:off x="3779838" y="6021388"/>
            <a:ext cx="1085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Trabzon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s://www.goturkey.com/uploads/ff73c1762bf7fac71b0923494ebd00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85264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https://www.goturkey.com/uploads/f80118c9bd1b7110256e0f57588a21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713" y="188913"/>
            <a:ext cx="8255000" cy="64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https://www.goturkey.com/uploads/7f886b1be3e86554f8bb125c62764e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60350"/>
            <a:ext cx="41973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https://www.goturkey.com/uploads/dfd61b26c4d147d9abc9b8d3ab734b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828040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http://www.goturkey.com/uploads/093686d67dba2c1a4bb06d37b2f52e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333375"/>
            <a:ext cx="8104188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https://www.goturkey.com/uploads/7e142db2a9dfd7dab2a11485304f8aa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338" y="260350"/>
            <a:ext cx="7935912" cy="631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341438"/>
            <a:ext cx="8821738" cy="4032250"/>
          </a:xfrm>
        </p:spPr>
      </p:pic>
      <p:sp>
        <p:nvSpPr>
          <p:cNvPr id="18434" name="Dikdörtgen 2"/>
          <p:cNvSpPr>
            <a:spLocks noChangeArrowheads="1"/>
          </p:cNvSpPr>
          <p:nvPr/>
        </p:nvSpPr>
        <p:spPr bwMode="auto">
          <a:xfrm>
            <a:off x="7667625" y="908050"/>
            <a:ext cx="1365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81 CITIES</a:t>
            </a: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-36513" y="0"/>
            <a:ext cx="6911976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800" b="1" dirty="0" smtClean="0"/>
              <a:t>ABOUT TURKEY</a:t>
            </a:r>
            <a:endParaRPr lang="en-US" sz="28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https://www.goturkey.com/uploads/c2b82558701843a40492bfb6a86092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04813"/>
            <a:ext cx="8642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aşlık 1"/>
          <p:cNvSpPr txBox="1">
            <a:spLocks/>
          </p:cNvSpPr>
          <p:nvPr/>
        </p:nvSpPr>
        <p:spPr>
          <a:xfrm>
            <a:off x="-36513" y="0"/>
            <a:ext cx="6911976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800" b="1" dirty="0" smtClean="0"/>
              <a:t>ABOUT TURKEY</a:t>
            </a:r>
            <a:endParaRPr lang="en-US" sz="2800" b="1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989138"/>
            <a:ext cx="8761412" cy="3887787"/>
          </a:xfrm>
        </p:spPr>
      </p:pic>
      <p:sp>
        <p:nvSpPr>
          <p:cNvPr id="20482" name="Dikdörtgen 4"/>
          <p:cNvSpPr>
            <a:spLocks noChangeArrowheads="1"/>
          </p:cNvSpPr>
          <p:nvPr/>
        </p:nvSpPr>
        <p:spPr bwMode="auto">
          <a:xfrm>
            <a:off x="5580063" y="1284288"/>
            <a:ext cx="332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>
                <a:latin typeface="Verdana" pitchFamily="34" charset="0"/>
              </a:rPr>
              <a:t>EVERYWHERE IS BEATIFUL</a:t>
            </a:r>
          </a:p>
        </p:txBody>
      </p:sp>
      <p:sp>
        <p:nvSpPr>
          <p:cNvPr id="6" name="Başlık 1"/>
          <p:cNvSpPr txBox="1">
            <a:spLocks/>
          </p:cNvSpPr>
          <p:nvPr/>
        </p:nvSpPr>
        <p:spPr>
          <a:xfrm>
            <a:off x="-36513" y="0"/>
            <a:ext cx="6911976" cy="6381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tr-TR" sz="2800" b="1" dirty="0" smtClean="0"/>
              <a:t>ABOUT TURKEY</a:t>
            </a:r>
            <a:endParaRPr lang="en-US" sz="2800" b="1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https://www.goturkey.com/uploads/d3581e121a68bec904472354d289ccb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404813"/>
            <a:ext cx="60007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-108520" y="0"/>
            <a:ext cx="6462464" cy="692696"/>
          </a:xfr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tr-TR" sz="4000" b="1" dirty="0" smtClean="0"/>
              <a:t/>
            </a:r>
            <a:br>
              <a:rPr lang="tr-TR" sz="4000" b="1" dirty="0" smtClean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4000" b="1" dirty="0" smtClean="0"/>
              <a:t/>
            </a:r>
            <a:br>
              <a:rPr lang="tr-TR" sz="4000" b="1" dirty="0" smtClean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4000" b="1" dirty="0" smtClean="0"/>
              <a:t/>
            </a:r>
            <a:br>
              <a:rPr lang="tr-TR" sz="4000" b="1" dirty="0" smtClean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3100" b="1" dirty="0" smtClean="0"/>
              <a:t/>
            </a:r>
            <a:br>
              <a:rPr lang="tr-TR" sz="3100" b="1" dirty="0" smtClean="0"/>
            </a:br>
            <a:r>
              <a:rPr lang="tr-TR" sz="3100" b="1" dirty="0"/>
              <a:t>ECONOMY &amp; COMPANIES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4000" b="1" dirty="0" smtClean="0"/>
              <a:t/>
            </a:r>
            <a:br>
              <a:rPr lang="tr-TR" sz="4000" b="1" dirty="0" smtClean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4000" b="1" dirty="0" smtClean="0"/>
              <a:t/>
            </a:r>
            <a:br>
              <a:rPr lang="tr-TR" sz="4000" b="1" dirty="0" smtClean="0"/>
            </a:br>
            <a:r>
              <a:rPr lang="tr-TR" sz="4000" b="1" dirty="0"/>
              <a:t/>
            </a:r>
            <a:br>
              <a:rPr lang="tr-TR" sz="4000" b="1" dirty="0"/>
            </a:br>
            <a:r>
              <a:rPr lang="tr-TR" sz="4000" b="1" dirty="0" smtClean="0"/>
              <a:t/>
            </a:r>
            <a:br>
              <a:rPr lang="tr-TR" sz="4000" b="1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836613"/>
            <a:ext cx="8285162" cy="3675062"/>
          </a:xfrm>
        </p:spPr>
      </p:pic>
      <p:sp>
        <p:nvSpPr>
          <p:cNvPr id="6" name="İçerik Yer Tutucusu 5"/>
          <p:cNvSpPr>
            <a:spLocks noGrp="1"/>
          </p:cNvSpPr>
          <p:nvPr>
            <p:ph sz="half" idx="2"/>
          </p:nvPr>
        </p:nvSpPr>
        <p:spPr>
          <a:xfrm>
            <a:off x="395288" y="4797425"/>
            <a:ext cx="3097212" cy="1655763"/>
          </a:xfrm>
        </p:spPr>
        <p:txBody>
          <a:bodyPr/>
          <a:lstStyle/>
          <a:p>
            <a:r>
              <a:rPr lang="tr-TR" sz="1400" smtClean="0"/>
              <a:t>Number of Companies: 1.500.000</a:t>
            </a:r>
          </a:p>
          <a:p>
            <a:r>
              <a:rPr lang="tr-TR" sz="1400" smtClean="0"/>
              <a:t>Number of Foreign Companies: 36.450</a:t>
            </a:r>
            <a:endParaRPr lang="en-US" smtClean="0"/>
          </a:p>
        </p:txBody>
      </p:sp>
      <p:sp>
        <p:nvSpPr>
          <p:cNvPr id="3" name="Dikdörtgen 2"/>
          <p:cNvSpPr/>
          <p:nvPr/>
        </p:nvSpPr>
        <p:spPr>
          <a:xfrm>
            <a:off x="4067175" y="5133975"/>
            <a:ext cx="45720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tr-TR" sz="1400" dirty="0" err="1">
                <a:latin typeface="+mn-lt"/>
                <a:cs typeface="+mn-cs"/>
              </a:rPr>
              <a:t>National</a:t>
            </a:r>
            <a:r>
              <a:rPr lang="tr-TR" sz="1400" dirty="0">
                <a:latin typeface="+mn-lt"/>
                <a:cs typeface="+mn-cs"/>
              </a:rPr>
              <a:t> </a:t>
            </a:r>
            <a:r>
              <a:rPr lang="tr-TR" sz="1400" dirty="0" err="1">
                <a:latin typeface="+mn-lt"/>
                <a:cs typeface="+mn-cs"/>
              </a:rPr>
              <a:t>Income</a:t>
            </a:r>
            <a:r>
              <a:rPr lang="tr-TR" sz="1400" dirty="0">
                <a:latin typeface="+mn-lt"/>
                <a:cs typeface="+mn-cs"/>
              </a:rPr>
              <a:t>: </a:t>
            </a:r>
            <a:r>
              <a:rPr lang="tr-TR" sz="1400" dirty="0">
                <a:latin typeface="+mn-lt"/>
                <a:cs typeface="+mn-cs"/>
              </a:rPr>
              <a:t>820 </a:t>
            </a:r>
            <a:r>
              <a:rPr lang="tr-TR" sz="1400" dirty="0" err="1">
                <a:latin typeface="+mn-lt"/>
                <a:cs typeface="+mn-cs"/>
              </a:rPr>
              <a:t>Billion</a:t>
            </a:r>
            <a:r>
              <a:rPr lang="tr-TR" sz="1400" dirty="0">
                <a:latin typeface="+mn-lt"/>
                <a:cs typeface="+mn-cs"/>
              </a:rPr>
              <a:t> </a:t>
            </a:r>
            <a:r>
              <a:rPr lang="tr-TR" sz="1400" dirty="0">
                <a:latin typeface="+mn-lt"/>
                <a:cs typeface="+mn-cs"/>
              </a:rPr>
              <a:t>$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tr-TR" sz="1400" dirty="0" err="1">
                <a:latin typeface="+mn-lt"/>
                <a:cs typeface="+mn-cs"/>
              </a:rPr>
              <a:t>National</a:t>
            </a:r>
            <a:r>
              <a:rPr lang="tr-TR" sz="1400" dirty="0">
                <a:latin typeface="+mn-lt"/>
                <a:cs typeface="+mn-cs"/>
              </a:rPr>
              <a:t> </a:t>
            </a:r>
            <a:r>
              <a:rPr lang="tr-TR" sz="1400" dirty="0" err="1">
                <a:latin typeface="+mn-lt"/>
                <a:cs typeface="+mn-cs"/>
              </a:rPr>
              <a:t>Income</a:t>
            </a:r>
            <a:r>
              <a:rPr lang="tr-TR" sz="1400" dirty="0">
                <a:latin typeface="+mn-lt"/>
                <a:cs typeface="+mn-cs"/>
              </a:rPr>
              <a:t>/</a:t>
            </a:r>
            <a:r>
              <a:rPr lang="tr-TR" sz="1400" dirty="0" err="1">
                <a:latin typeface="+mn-lt"/>
                <a:cs typeface="+mn-cs"/>
              </a:rPr>
              <a:t>individual</a:t>
            </a:r>
            <a:r>
              <a:rPr lang="tr-TR" sz="1400" dirty="0">
                <a:latin typeface="+mn-lt"/>
                <a:cs typeface="+mn-cs"/>
              </a:rPr>
              <a:t>: 10.800 $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tr-TR" sz="1400" dirty="0" err="1">
                <a:latin typeface="+mn-lt"/>
                <a:cs typeface="+mn-cs"/>
              </a:rPr>
              <a:t>Growth</a:t>
            </a:r>
            <a:r>
              <a:rPr lang="tr-TR" sz="1400" dirty="0">
                <a:latin typeface="+mn-lt"/>
                <a:cs typeface="+mn-cs"/>
              </a:rPr>
              <a:t> </a:t>
            </a:r>
            <a:r>
              <a:rPr lang="tr-TR" sz="1400" dirty="0">
                <a:latin typeface="+mn-lt"/>
                <a:cs typeface="+mn-cs"/>
              </a:rPr>
              <a:t>Rate: 4</a:t>
            </a:r>
            <a:r>
              <a:rPr lang="tr-TR" sz="1400" dirty="0">
                <a:latin typeface="+mn-lt"/>
                <a:cs typeface="+mn-cs"/>
              </a:rPr>
              <a:t>%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|2.6|3|1.7|1.8|2|1.5"/>
</p:tagLst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Sonbahar</Template>
  <TotalTime>695</TotalTime>
  <Words>214</Words>
  <Application>Microsoft Office PowerPoint</Application>
  <PresentationFormat>On-screen Show (4:3)</PresentationFormat>
  <Paragraphs>101</Paragraphs>
  <Slides>44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Predloga načrta</vt:lpstr>
      </vt:variant>
      <vt:variant>
        <vt:i4>2</vt:i4>
      </vt:variant>
      <vt:variant>
        <vt:lpstr>Naslovi diapozitivov</vt:lpstr>
      </vt:variant>
      <vt:variant>
        <vt:i4>44</vt:i4>
      </vt:variant>
    </vt:vector>
  </HeadingPairs>
  <TitlesOfParts>
    <vt:vector size="53" baseType="lpstr">
      <vt:lpstr>Verdana</vt:lpstr>
      <vt:lpstr>Arial</vt:lpstr>
      <vt:lpstr>Trebuchet MS</vt:lpstr>
      <vt:lpstr>Wingdings 2</vt:lpstr>
      <vt:lpstr>Calibri</vt:lpstr>
      <vt:lpstr>Maiandra GD</vt:lpstr>
      <vt:lpstr>Wingdings</vt:lpstr>
      <vt:lpstr>Autumn</vt:lpstr>
      <vt:lpstr>Autumn</vt:lpstr>
      <vt:lpstr>ABOUT TURKEY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Diapozitiv 25</vt:lpstr>
      <vt:lpstr>Diapozitiv 26</vt:lpstr>
      <vt:lpstr>Diapozitiv 27</vt:lpstr>
      <vt:lpstr>Diapozitiv 28</vt:lpstr>
      <vt:lpstr>Diapozitiv 29</vt:lpstr>
      <vt:lpstr>Diapozitiv 30</vt:lpstr>
      <vt:lpstr>Diapozitiv 31</vt:lpstr>
      <vt:lpstr>Diapozitiv 32</vt:lpstr>
      <vt:lpstr>Diapozitiv 33</vt:lpstr>
      <vt:lpstr>Diapozitiv 34</vt:lpstr>
      <vt:lpstr>Diapozitiv 35</vt:lpstr>
      <vt:lpstr>Diapozitiv 36</vt:lpstr>
      <vt:lpstr>Diapozitiv 37</vt:lpstr>
      <vt:lpstr>Diapozitiv 38</vt:lpstr>
      <vt:lpstr>Diapozitiv 39</vt:lpstr>
      <vt:lpstr>Diapozitiv 40</vt:lpstr>
      <vt:lpstr>Diapozitiv 41</vt:lpstr>
      <vt:lpstr>Diapozitiv 42</vt:lpstr>
      <vt:lpstr>Diapozitiv 43</vt:lpstr>
      <vt:lpstr>Diapozitiv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m2</dc:creator>
  <cp:lastModifiedBy>Rogelj</cp:lastModifiedBy>
  <cp:revision>103</cp:revision>
  <dcterms:created xsi:type="dcterms:W3CDTF">2014-06-12T10:45:20Z</dcterms:created>
  <dcterms:modified xsi:type="dcterms:W3CDTF">2014-06-17T14:09:57Z</dcterms:modified>
</cp:coreProperties>
</file>